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581" r:id="rId2"/>
    <p:sldId id="578" r:id="rId3"/>
    <p:sldId id="459" r:id="rId4"/>
    <p:sldId id="501" r:id="rId5"/>
    <p:sldId id="515" r:id="rId6"/>
    <p:sldId id="583" r:id="rId7"/>
    <p:sldId id="584" r:id="rId8"/>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75" autoAdjust="0"/>
    <p:restoredTop sz="91586" autoAdjust="0"/>
  </p:normalViewPr>
  <p:slideViewPr>
    <p:cSldViewPr>
      <p:cViewPr varScale="1">
        <p:scale>
          <a:sx n="218" d="100"/>
          <a:sy n="218" d="100"/>
        </p:scale>
        <p:origin x="424" y="200"/>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11/18/17</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770602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217506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15000638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1895627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smtClean="0">
                <a:solidFill>
                  <a:srgbClr val="FFFF00"/>
                </a:solidFill>
                <a:latin typeface="+mn-lt"/>
                <a:ea typeface="+mn-ea"/>
                <a:cs typeface="+mn-cs"/>
              </a:rPr>
              <a:t>1 Corinthians </a:t>
            </a:r>
            <a:r>
              <a:rPr lang="en-AU" sz="4400" kern="0" dirty="0" smtClean="0">
                <a:solidFill>
                  <a:srgbClr val="FFFF00"/>
                </a:solidFill>
                <a:latin typeface="+mn-lt"/>
                <a:ea typeface="+mn-ea"/>
                <a:cs typeface="+mn-cs"/>
              </a:rPr>
              <a:t>2</a:t>
            </a: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p:txBody>
      </p:sp>
    </p:spTree>
    <p:extLst>
      <p:ext uri="{BB962C8B-B14F-4D97-AF65-F5344CB8AC3E}">
        <p14:creationId xmlns:p14="http://schemas.microsoft.com/office/powerpoint/2010/main" val="13183411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201424"/>
          </a:xfrm>
          <a:prstGeom prst="rect">
            <a:avLst/>
          </a:prstGeom>
          <a:noFill/>
          <a:ln w="9525">
            <a:noFill/>
            <a:miter lim="800000"/>
            <a:headEnd/>
            <a:tailEnd/>
          </a:ln>
        </p:spPr>
        <p:txBody>
          <a:bodyPr wrap="square">
            <a:prstTxWarp prst="textNoShape">
              <a:avLst/>
            </a:prstTxWarp>
            <a:spAutoFit/>
          </a:bodyPr>
          <a:lstStyle/>
          <a:p>
            <a:pPr>
              <a:spcAft>
                <a:spcPts val="0"/>
              </a:spcAft>
            </a:pPr>
            <a:r>
              <a:rPr lang="en-AU" sz="4400" b="1">
                <a:solidFill>
                  <a:schemeClr val="bg1"/>
                </a:solidFill>
                <a:latin typeface="Times New Roman" charset="0"/>
                <a:ea typeface="Arial" charset="0"/>
              </a:rPr>
              <a:t>2 </a:t>
            </a:r>
            <a:r>
              <a:rPr lang="en-AU" sz="3200">
                <a:solidFill>
                  <a:schemeClr val="bg1"/>
                </a:solidFill>
                <a:latin typeface="Times New Roman" charset="0"/>
                <a:ea typeface="Arial" charset="0"/>
              </a:rPr>
              <a:t>And I, when I came to you, brothers, did not come proclaiming to you the testimony of God with lofty speech or wisdom. </a:t>
            </a:r>
            <a:r>
              <a:rPr lang="en-AU" sz="3200" b="1" baseline="30000" dirty="0">
                <a:solidFill>
                  <a:schemeClr val="bg1"/>
                </a:solidFill>
                <a:latin typeface="Times New Roman" charset="0"/>
                <a:ea typeface="Arial" charset="0"/>
              </a:rPr>
              <a:t>2 </a:t>
            </a:r>
            <a:r>
              <a:rPr lang="en-AU" sz="3200" dirty="0">
                <a:solidFill>
                  <a:schemeClr val="bg1"/>
                </a:solidFill>
                <a:latin typeface="Times New Roman" charset="0"/>
                <a:ea typeface="Arial" charset="0"/>
              </a:rPr>
              <a:t>For I decided to know nothing among you except Jesus Christ and him crucified. </a:t>
            </a:r>
            <a:r>
              <a:rPr lang="en-AU" sz="3200" b="1" baseline="30000" dirty="0">
                <a:solidFill>
                  <a:schemeClr val="bg1"/>
                </a:solidFill>
                <a:latin typeface="Times New Roman" charset="0"/>
                <a:ea typeface="Arial" charset="0"/>
              </a:rPr>
              <a:t>3 </a:t>
            </a:r>
            <a:r>
              <a:rPr lang="en-AU" sz="3200" dirty="0">
                <a:solidFill>
                  <a:schemeClr val="bg1"/>
                </a:solidFill>
                <a:latin typeface="Times New Roman" charset="0"/>
                <a:ea typeface="Arial" charset="0"/>
              </a:rPr>
              <a:t>And I was with you in weakness and in fear and much trembling, </a:t>
            </a:r>
            <a:r>
              <a:rPr lang="en-AU" sz="3200" b="1" baseline="30000" dirty="0">
                <a:solidFill>
                  <a:schemeClr val="bg1"/>
                </a:solidFill>
                <a:latin typeface="Times New Roman" charset="0"/>
                <a:ea typeface="Arial" charset="0"/>
              </a:rPr>
              <a:t>4 </a:t>
            </a:r>
            <a:r>
              <a:rPr lang="en-AU" sz="3200" dirty="0">
                <a:solidFill>
                  <a:schemeClr val="bg1"/>
                </a:solidFill>
                <a:latin typeface="Times New Roman" charset="0"/>
                <a:ea typeface="Arial" charset="0"/>
              </a:rPr>
              <a:t>and my speech and my message were not in plausible words of wisdom, but in demonstration of the Spirit and of power, </a:t>
            </a:r>
            <a:r>
              <a:rPr lang="en-AU" sz="3200" b="1" baseline="30000" dirty="0">
                <a:solidFill>
                  <a:schemeClr val="bg1"/>
                </a:solidFill>
                <a:latin typeface="Times New Roman" charset="0"/>
                <a:ea typeface="Arial" charset="0"/>
              </a:rPr>
              <a:t>5 </a:t>
            </a:r>
            <a:r>
              <a:rPr lang="en-AU" sz="3200" dirty="0">
                <a:solidFill>
                  <a:schemeClr val="bg1"/>
                </a:solidFill>
                <a:latin typeface="Times New Roman" charset="0"/>
                <a:ea typeface="Arial" charset="0"/>
              </a:rPr>
              <a:t>so that your faith might not rest in the wisdom of men but in the power of God. </a:t>
            </a:r>
            <a:endParaRPr lang="en-GB" sz="3200" dirty="0">
              <a:solidFill>
                <a:schemeClr val="bg1"/>
              </a:solidFill>
              <a:effectLst/>
              <a:latin typeface="Times New Roman" charset="0"/>
              <a:ea typeface="Arial" charset="0"/>
            </a:endParaRPr>
          </a:p>
        </p:txBody>
      </p:sp>
    </p:spTree>
    <p:extLst>
      <p:ext uri="{BB962C8B-B14F-4D97-AF65-F5344CB8AC3E}">
        <p14:creationId xmlns:p14="http://schemas.microsoft.com/office/powerpoint/2010/main" val="9097680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63089"/>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200" b="1" baseline="30000">
                <a:solidFill>
                  <a:schemeClr val="bg1"/>
                </a:solidFill>
                <a:latin typeface="Times New Roman" charset="0"/>
                <a:ea typeface="Arial" charset="0"/>
                <a:cs typeface="Times New Roman" charset="0"/>
              </a:rPr>
              <a:t>6 </a:t>
            </a:r>
            <a:r>
              <a:rPr lang="en-AU" sz="3200">
                <a:solidFill>
                  <a:schemeClr val="bg1"/>
                </a:solidFill>
                <a:latin typeface="Times New Roman" charset="0"/>
                <a:ea typeface="Arial" charset="0"/>
                <a:cs typeface="Times New Roman" charset="0"/>
              </a:rPr>
              <a:t>Yet among the mature we do impart wisdom, although it is not a wisdom of this age or of the rulers of this age, who are doomed to pass away. </a:t>
            </a:r>
            <a:r>
              <a:rPr lang="en-AU" sz="3200" b="1" baseline="30000" dirty="0">
                <a:solidFill>
                  <a:schemeClr val="bg1"/>
                </a:solidFill>
                <a:latin typeface="Times New Roman" charset="0"/>
                <a:ea typeface="Arial" charset="0"/>
                <a:cs typeface="Times New Roman" charset="0"/>
              </a:rPr>
              <a:t>7 </a:t>
            </a:r>
            <a:r>
              <a:rPr lang="en-AU" sz="3200" dirty="0">
                <a:solidFill>
                  <a:schemeClr val="bg1"/>
                </a:solidFill>
                <a:latin typeface="Times New Roman" charset="0"/>
                <a:ea typeface="Arial" charset="0"/>
                <a:cs typeface="Times New Roman" charset="0"/>
              </a:rPr>
              <a:t>But we impart a secret and hidden wisdom of God, which God decreed before the ages for our glory. </a:t>
            </a:r>
            <a:r>
              <a:rPr lang="en-AU" sz="3200" b="1" baseline="30000" dirty="0">
                <a:solidFill>
                  <a:schemeClr val="bg1"/>
                </a:solidFill>
                <a:latin typeface="Times New Roman" charset="0"/>
                <a:ea typeface="Arial" charset="0"/>
                <a:cs typeface="Times New Roman" charset="0"/>
              </a:rPr>
              <a:t>8 </a:t>
            </a:r>
            <a:r>
              <a:rPr lang="en-AU" sz="3200" dirty="0">
                <a:solidFill>
                  <a:schemeClr val="bg1"/>
                </a:solidFill>
                <a:latin typeface="Times New Roman" charset="0"/>
                <a:ea typeface="Arial" charset="0"/>
                <a:cs typeface="Times New Roman" charset="0"/>
              </a:rPr>
              <a:t>None of the rulers of this age understood this, for if they had, they would not have crucified the Lord of glory. </a:t>
            </a:r>
            <a:r>
              <a:rPr lang="en-AU" sz="3200" b="1" baseline="30000" dirty="0">
                <a:solidFill>
                  <a:schemeClr val="bg1"/>
                </a:solidFill>
                <a:latin typeface="Times New Roman" charset="0"/>
                <a:ea typeface="Arial" charset="0"/>
                <a:cs typeface="Times New Roman" charset="0"/>
              </a:rPr>
              <a:t>9 </a:t>
            </a:r>
            <a:r>
              <a:rPr lang="en-AU" sz="3200" dirty="0">
                <a:solidFill>
                  <a:schemeClr val="bg1"/>
                </a:solidFill>
                <a:latin typeface="Times New Roman" charset="0"/>
                <a:ea typeface="Arial" charset="0"/>
                <a:cs typeface="Times New Roman" charset="0"/>
              </a:rPr>
              <a:t>But, as it is written, </a:t>
            </a:r>
            <a:endParaRPr lang="en-GB" sz="3200" dirty="0">
              <a:solidFill>
                <a:schemeClr val="bg1"/>
              </a:solidFill>
              <a:latin typeface="Times New Roman" charset="0"/>
              <a:ea typeface="Arial" charset="0"/>
            </a:endParaRPr>
          </a:p>
          <a:p>
            <a:pPr marL="609600" indent="-609600">
              <a:spcBef>
                <a:spcPts val="1200"/>
              </a:spcBef>
              <a:spcAft>
                <a:spcPts val="0"/>
              </a:spcAft>
              <a:tabLst>
                <a:tab pos="127000" algn="r"/>
                <a:tab pos="254000" algn="l"/>
              </a:tabLst>
            </a:pPr>
            <a:r>
              <a:rPr lang="en-AU" sz="3200" dirty="0">
                <a:solidFill>
                  <a:schemeClr val="bg1"/>
                </a:solidFill>
                <a:latin typeface="Times New Roman" charset="0"/>
                <a:ea typeface="Arial" charset="0"/>
                <a:cs typeface="Times New Roman" charset="0"/>
              </a:rPr>
              <a:t>		“What no eye has seen, nor ear heard, </a:t>
            </a:r>
            <a:endParaRPr lang="en-GB" sz="3200" dirty="0">
              <a:solidFill>
                <a:schemeClr val="bg1"/>
              </a:solidFill>
              <a:latin typeface="Times New Roman" charset="0"/>
              <a:ea typeface="Arial" charset="0"/>
            </a:endParaRPr>
          </a:p>
          <a:p>
            <a:pPr marL="609600" indent="-203200">
              <a:spcAft>
                <a:spcPts val="0"/>
              </a:spcAft>
            </a:pPr>
            <a:r>
              <a:rPr lang="en-AU" sz="3200" dirty="0">
                <a:solidFill>
                  <a:schemeClr val="bg1"/>
                </a:solidFill>
                <a:latin typeface="Times New Roman" charset="0"/>
                <a:ea typeface="Arial" charset="0"/>
                <a:cs typeface="Times New Roman" charset="0"/>
              </a:rPr>
              <a:t>nor the heart of man imagined, </a:t>
            </a:r>
            <a:endParaRPr lang="en-GB" sz="3200" dirty="0">
              <a:solidFill>
                <a:schemeClr val="bg1"/>
              </a:solidFill>
              <a:latin typeface="Times New Roman" charset="0"/>
              <a:ea typeface="Arial" charset="0"/>
            </a:endParaRPr>
          </a:p>
          <a:p>
            <a:pPr marL="609600" indent="-609600">
              <a:spcAft>
                <a:spcPts val="0"/>
              </a:spcAft>
              <a:tabLst>
                <a:tab pos="127000" algn="r"/>
                <a:tab pos="254000" algn="l"/>
              </a:tabLst>
            </a:pPr>
            <a:r>
              <a:rPr lang="en-AU" sz="3200" dirty="0">
                <a:solidFill>
                  <a:schemeClr val="bg1"/>
                </a:solidFill>
                <a:latin typeface="Times New Roman" charset="0"/>
                <a:ea typeface="Arial" charset="0"/>
                <a:cs typeface="Times New Roman" charset="0"/>
              </a:rPr>
              <a:t>		what God has prepared for those who love him”— </a:t>
            </a:r>
            <a:endParaRPr lang="en-GB" sz="3200" dirty="0">
              <a:solidFill>
                <a:schemeClr val="bg1"/>
              </a:solidFill>
              <a:effectLst/>
              <a:latin typeface="Times New Roman" charset="0"/>
              <a:ea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09200"/>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200" b="1" baseline="30000" dirty="0">
                <a:solidFill>
                  <a:schemeClr val="bg1"/>
                </a:solidFill>
                <a:latin typeface="Times New Roman" charset="0"/>
                <a:ea typeface="Arial" charset="0"/>
              </a:rPr>
              <a:t>10 </a:t>
            </a:r>
            <a:r>
              <a:rPr lang="en-AU" sz="3200" dirty="0">
                <a:solidFill>
                  <a:schemeClr val="bg1"/>
                </a:solidFill>
                <a:latin typeface="Times New Roman" charset="0"/>
                <a:ea typeface="Arial" charset="0"/>
              </a:rPr>
              <a:t>these things God has revealed to us through the Spirit. For the Spirit searches everything, even the depths of God. </a:t>
            </a:r>
            <a:r>
              <a:rPr lang="en-AU" sz="3200" b="1" baseline="30000" dirty="0">
                <a:solidFill>
                  <a:schemeClr val="bg1"/>
                </a:solidFill>
                <a:latin typeface="Times New Roman" charset="0"/>
                <a:ea typeface="Arial" charset="0"/>
              </a:rPr>
              <a:t>11 </a:t>
            </a:r>
            <a:r>
              <a:rPr lang="en-AU" sz="3200" dirty="0">
                <a:solidFill>
                  <a:schemeClr val="bg1"/>
                </a:solidFill>
                <a:latin typeface="Times New Roman" charset="0"/>
                <a:ea typeface="Arial" charset="0"/>
              </a:rPr>
              <a:t>For who knows a person’s thoughts except the spirit of that person, which is in him? So also no one comprehends the thoughts of God except the Spirit of God. </a:t>
            </a:r>
            <a:r>
              <a:rPr lang="en-AU" sz="3200" b="1" baseline="30000" dirty="0">
                <a:solidFill>
                  <a:schemeClr val="bg1"/>
                </a:solidFill>
                <a:latin typeface="Times New Roman" charset="0"/>
                <a:ea typeface="Arial" charset="0"/>
              </a:rPr>
              <a:t>12 </a:t>
            </a:r>
            <a:r>
              <a:rPr lang="en-AU" sz="3200" dirty="0">
                <a:solidFill>
                  <a:schemeClr val="bg1"/>
                </a:solidFill>
                <a:latin typeface="Times New Roman" charset="0"/>
                <a:ea typeface="Arial" charset="0"/>
              </a:rPr>
              <a:t>Now we have received not the spirit of the world, but the Spirit who is from God, that we might understand the things freely given us by God. </a:t>
            </a:r>
            <a:r>
              <a:rPr lang="en-AU" sz="3200" b="1" baseline="30000" dirty="0">
                <a:solidFill>
                  <a:schemeClr val="bg1"/>
                </a:solidFill>
                <a:latin typeface="Times New Roman" charset="0"/>
                <a:ea typeface="Arial" charset="0"/>
              </a:rPr>
              <a:t>13 </a:t>
            </a:r>
            <a:r>
              <a:rPr lang="en-AU" sz="3200" dirty="0">
                <a:solidFill>
                  <a:schemeClr val="bg1"/>
                </a:solidFill>
                <a:latin typeface="Times New Roman" charset="0"/>
                <a:ea typeface="Arial" charset="0"/>
              </a:rPr>
              <a:t>And we impart this in words not taught by human wisdom but taught by the Spirit, interpreting spiritual truths to those who are spiritual. </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9913521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539430"/>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200" b="1" baseline="30000" dirty="0">
                <a:solidFill>
                  <a:schemeClr val="bg1"/>
                </a:solidFill>
                <a:latin typeface="Times New Roman" charset="0"/>
                <a:ea typeface="Arial" charset="0"/>
              </a:rPr>
              <a:t>14 </a:t>
            </a:r>
            <a:r>
              <a:rPr lang="en-AU" sz="3200" dirty="0">
                <a:solidFill>
                  <a:schemeClr val="bg1"/>
                </a:solidFill>
                <a:latin typeface="Times New Roman" charset="0"/>
                <a:ea typeface="Arial" charset="0"/>
              </a:rPr>
              <a:t>The natural person does not accept the things of the Spirit of God, for they are folly to him, and he is not able to understand them because they are spiritually discerned. </a:t>
            </a:r>
            <a:r>
              <a:rPr lang="en-AU" sz="3200" b="1" baseline="30000" dirty="0">
                <a:solidFill>
                  <a:schemeClr val="bg1"/>
                </a:solidFill>
                <a:latin typeface="Times New Roman" charset="0"/>
                <a:ea typeface="Arial" charset="0"/>
              </a:rPr>
              <a:t>15 </a:t>
            </a:r>
            <a:r>
              <a:rPr lang="en-AU" sz="3200" dirty="0">
                <a:solidFill>
                  <a:schemeClr val="bg1"/>
                </a:solidFill>
                <a:latin typeface="Times New Roman" charset="0"/>
                <a:ea typeface="Arial" charset="0"/>
              </a:rPr>
              <a:t>The spiritual person judges all things, but is himself to be judged by no one. </a:t>
            </a:r>
            <a:r>
              <a:rPr lang="en-AU" sz="3200" b="1" baseline="30000" dirty="0">
                <a:solidFill>
                  <a:schemeClr val="bg1"/>
                </a:solidFill>
                <a:latin typeface="Times New Roman" charset="0"/>
                <a:ea typeface="Arial" charset="0"/>
              </a:rPr>
              <a:t>16 </a:t>
            </a:r>
            <a:r>
              <a:rPr lang="en-AU" sz="3200" dirty="0">
                <a:solidFill>
                  <a:schemeClr val="bg1"/>
                </a:solidFill>
                <a:latin typeface="Times New Roman" charset="0"/>
                <a:ea typeface="Arial" charset="0"/>
              </a:rPr>
              <a:t>“For who has understood the mind of the Lord so as to instruct him?” But we have the mind of Christ. </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44283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3260" y="-1976"/>
            <a:ext cx="9120740" cy="830997"/>
          </a:xfrm>
          <a:prstGeom prst="rect">
            <a:avLst/>
          </a:prstGeom>
          <a:noFill/>
          <a:ln w="15875">
            <a:solidFill>
              <a:srgbClr val="FFFF00"/>
            </a:solidFill>
          </a:ln>
        </p:spPr>
        <p:txBody>
          <a:bodyPr wrap="square" rtlCol="0">
            <a:spAutoFit/>
          </a:bodyPr>
          <a:lstStyle/>
          <a:p>
            <a:pPr algn="ctr"/>
            <a:r>
              <a:rPr lang="en-US" sz="2400" b="1" dirty="0" smtClean="0">
                <a:solidFill>
                  <a:srgbClr val="FFFF00"/>
                </a:solidFill>
                <a:latin typeface="Times New Roman" charset="0"/>
                <a:ea typeface="Times New Roman" charset="0"/>
                <a:cs typeface="Times New Roman" charset="0"/>
              </a:rPr>
              <a:t>Preaching the Gospel</a:t>
            </a:r>
          </a:p>
          <a:p>
            <a:pPr algn="ctr"/>
            <a:r>
              <a:rPr lang="en-US" sz="2400" dirty="0" smtClean="0">
                <a:solidFill>
                  <a:srgbClr val="FFFF00"/>
                </a:solidFill>
                <a:latin typeface="Times New Roman" charset="0"/>
                <a:ea typeface="Times New Roman" charset="0"/>
                <a:cs typeface="Times New Roman" charset="0"/>
              </a:rPr>
              <a:t>Not about the excellence of the speaker </a:t>
            </a:r>
            <a:r>
              <a:rPr lang="mr-IN" sz="2400" dirty="0" smtClean="0">
                <a:solidFill>
                  <a:srgbClr val="FFFF00"/>
                </a:solidFill>
                <a:latin typeface="Times New Roman" charset="0"/>
                <a:ea typeface="Times New Roman" charset="0"/>
                <a:cs typeface="Times New Roman" charset="0"/>
              </a:rPr>
              <a:t>–</a:t>
            </a:r>
            <a:r>
              <a:rPr lang="en-US" sz="2400" dirty="0" smtClean="0">
                <a:solidFill>
                  <a:srgbClr val="FFFF00"/>
                </a:solidFill>
                <a:latin typeface="Times New Roman" charset="0"/>
                <a:ea typeface="Times New Roman" charset="0"/>
                <a:cs typeface="Times New Roman" charset="0"/>
              </a:rPr>
              <a:t> but being a witness to Christ</a:t>
            </a:r>
            <a:endParaRPr lang="en-AU" sz="2400" dirty="0" smtClean="0">
              <a:solidFill>
                <a:srgbClr val="FFFF00"/>
              </a:solidFill>
              <a:latin typeface="Times New Roman" charset="0"/>
              <a:ea typeface="Times New Roman" charset="0"/>
              <a:cs typeface="Times New Roman" charset="0"/>
            </a:endParaRPr>
          </a:p>
        </p:txBody>
      </p:sp>
      <p:sp>
        <p:nvSpPr>
          <p:cNvPr id="6" name="TextBox 5"/>
          <p:cNvSpPr txBox="1"/>
          <p:nvPr/>
        </p:nvSpPr>
        <p:spPr>
          <a:xfrm>
            <a:off x="27306" y="829021"/>
            <a:ext cx="8984822" cy="1015663"/>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The weakness of the speaker.  The power of God</a:t>
            </a:r>
          </a:p>
          <a:p>
            <a:pPr marL="273050" indent="-273050">
              <a:buFont typeface="Arial" charset="0"/>
              <a:buChar char="•"/>
            </a:pPr>
            <a:r>
              <a:rPr lang="en-US" sz="2000" dirty="0" smtClean="0">
                <a:solidFill>
                  <a:schemeClr val="bg1"/>
                </a:solidFill>
                <a:latin typeface="Comic Sans MS" charset="0"/>
                <a:ea typeface="Comic Sans MS" charset="0"/>
                <a:cs typeface="Comic Sans MS" charset="0"/>
              </a:rPr>
              <a:t>demonstration of the Spirit and of power</a:t>
            </a:r>
            <a:r>
              <a:rPr lang="en-US" sz="2000" dirty="0" smtClean="0">
                <a:solidFill>
                  <a:schemeClr val="bg1"/>
                </a:solidFill>
                <a:latin typeface="Times New Roman" charset="0"/>
                <a:ea typeface="Times New Roman" charset="0"/>
                <a:cs typeface="Times New Roman" charset="0"/>
              </a:rPr>
              <a:t>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power to transform a life</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Preaching the cross - Being grounded in the gospel and the Power of God</a:t>
            </a:r>
          </a:p>
        </p:txBody>
      </p:sp>
      <p:sp>
        <p:nvSpPr>
          <p:cNvPr id="7" name="Text Box 4"/>
          <p:cNvSpPr txBox="1">
            <a:spLocks noChangeArrowheads="1"/>
          </p:cNvSpPr>
          <p:nvPr/>
        </p:nvSpPr>
        <p:spPr bwMode="auto">
          <a:xfrm>
            <a:off x="30865" y="3159966"/>
            <a:ext cx="8988867" cy="1015663"/>
          </a:xfrm>
          <a:prstGeom prst="rect">
            <a:avLst/>
          </a:prstGeom>
          <a:noFill/>
          <a:ln w="9525">
            <a:solidFill>
              <a:schemeClr val="bg1"/>
            </a:solidFill>
            <a:miter lim="800000"/>
            <a:headEnd/>
            <a:tailEnd/>
          </a:ln>
        </p:spPr>
        <p:txBody>
          <a:bodyPr wrap="square">
            <a:prstTxWarp prst="textNoShape">
              <a:avLst/>
            </a:prstTxWarp>
            <a:spAutoFit/>
          </a:bodyPr>
          <a:lstStyle/>
          <a:p>
            <a:pPr indent="152400" algn="ctr">
              <a:spcAft>
                <a:spcPts val="0"/>
              </a:spcAft>
            </a:pPr>
            <a:r>
              <a:rPr lang="en-AU" sz="2000" b="1" baseline="30000" dirty="0">
                <a:solidFill>
                  <a:srgbClr val="FFFFFF"/>
                </a:solidFill>
                <a:latin typeface="Comic Sans MS" charset="0"/>
                <a:ea typeface="Comic Sans MS" charset="0"/>
                <a:cs typeface="Comic Sans MS" charset="0"/>
              </a:rPr>
              <a:t>14 </a:t>
            </a:r>
            <a:r>
              <a:rPr lang="en-AU" sz="2000" dirty="0">
                <a:solidFill>
                  <a:srgbClr val="FFFFFF"/>
                </a:solidFill>
                <a:latin typeface="Comic Sans MS" charset="0"/>
                <a:ea typeface="Comic Sans MS" charset="0"/>
                <a:cs typeface="Comic Sans MS" charset="0"/>
              </a:rPr>
              <a:t>The natural person does not accept the things of the Spirit of God, for they are folly to him, and he is not able to understand them because they are spiritually discerned.</a:t>
            </a:r>
            <a:endParaRPr lang="en-GB" sz="2000" dirty="0">
              <a:solidFill>
                <a:schemeClr val="bg1"/>
              </a:solidFill>
              <a:effectLst/>
              <a:latin typeface="Comic Sans MS" charset="0"/>
              <a:ea typeface="Comic Sans MS" charset="0"/>
              <a:cs typeface="Comic Sans MS" charset="0"/>
            </a:endParaRPr>
          </a:p>
        </p:txBody>
      </p:sp>
      <p:sp>
        <p:nvSpPr>
          <p:cNvPr id="2" name="TextBox 1"/>
          <p:cNvSpPr txBox="1"/>
          <p:nvPr/>
        </p:nvSpPr>
        <p:spPr>
          <a:xfrm>
            <a:off x="-33898" y="2793821"/>
            <a:ext cx="9046026" cy="369332"/>
          </a:xfrm>
          <a:prstGeom prst="rect">
            <a:avLst/>
          </a:prstGeom>
          <a:noFill/>
        </p:spPr>
        <p:txBody>
          <a:bodyPr wrap="square" rtlCol="0">
            <a:spAutoFit/>
          </a:bodyPr>
          <a:lstStyle/>
          <a:p>
            <a:pPr algn="ctr"/>
            <a:r>
              <a:rPr lang="en-AU" b="1" dirty="0" smtClean="0">
                <a:solidFill>
                  <a:srgbClr val="FFFF00"/>
                </a:solidFill>
                <a:latin typeface="Times New Roman" charset="0"/>
                <a:ea typeface="Times New Roman" charset="0"/>
                <a:cs typeface="Times New Roman" charset="0"/>
              </a:rPr>
              <a:t>Only </a:t>
            </a:r>
            <a:r>
              <a:rPr lang="en-AU" b="1" u="sng" dirty="0" smtClean="0">
                <a:solidFill>
                  <a:srgbClr val="FFFF00"/>
                </a:solidFill>
                <a:latin typeface="Times New Roman" charset="0"/>
                <a:ea typeface="Times New Roman" charset="0"/>
                <a:cs typeface="Times New Roman" charset="0"/>
              </a:rPr>
              <a:t>the Spiritually Mature</a:t>
            </a:r>
            <a:r>
              <a:rPr lang="en-AU" b="1" dirty="0" smtClean="0">
                <a:solidFill>
                  <a:srgbClr val="FFFF00"/>
                </a:solidFill>
                <a:latin typeface="Times New Roman" charset="0"/>
                <a:ea typeface="Times New Roman" charset="0"/>
                <a:cs typeface="Times New Roman" charset="0"/>
              </a:rPr>
              <a:t> properly understand teaching from Gods word and obey </a:t>
            </a:r>
            <a:endParaRPr lang="en-AU" b="1" dirty="0">
              <a:solidFill>
                <a:srgbClr val="FFFF00"/>
              </a:solidFill>
              <a:latin typeface="Times New Roman" charset="0"/>
              <a:ea typeface="Times New Roman" charset="0"/>
              <a:cs typeface="Times New Roman" charset="0"/>
            </a:endParaRPr>
          </a:p>
        </p:txBody>
      </p:sp>
      <p:sp>
        <p:nvSpPr>
          <p:cNvPr id="8" name="TextBox 7"/>
          <p:cNvSpPr txBox="1"/>
          <p:nvPr/>
        </p:nvSpPr>
        <p:spPr>
          <a:xfrm>
            <a:off x="1835696" y="1841714"/>
            <a:ext cx="7380312" cy="707886"/>
          </a:xfrm>
          <a:prstGeom prst="rect">
            <a:avLst/>
          </a:prstGeom>
          <a:noFill/>
        </p:spPr>
        <p:txBody>
          <a:bodyPr wrap="square" rtlCol="0">
            <a:spAutoFit/>
          </a:bodyPr>
          <a:lstStyle/>
          <a:p>
            <a:r>
              <a:rPr lang="en-US" sz="2000" b="1" baseline="30000" dirty="0" smtClean="0">
                <a:solidFill>
                  <a:schemeClr val="bg1"/>
                </a:solidFill>
                <a:latin typeface="Comic Sans MS" charset="0"/>
                <a:ea typeface="Comic Sans MS" charset="0"/>
                <a:cs typeface="Comic Sans MS" charset="0"/>
              </a:rPr>
              <a:t>6 </a:t>
            </a:r>
            <a:r>
              <a:rPr lang="en-US" sz="2000" dirty="0" smtClean="0">
                <a:solidFill>
                  <a:schemeClr val="bg1"/>
                </a:solidFill>
                <a:latin typeface="Comic Sans MS" charset="0"/>
                <a:ea typeface="Comic Sans MS" charset="0"/>
                <a:cs typeface="Comic Sans MS" charset="0"/>
              </a:rPr>
              <a:t>Yet among the mature, we do impart wisdom... </a:t>
            </a:r>
            <a:r>
              <a:rPr lang="en-US" sz="2000" dirty="0" smtClean="0">
                <a:solidFill>
                  <a:schemeClr val="bg1"/>
                </a:solidFill>
                <a:latin typeface="Times New Roman" charset="0"/>
                <a:ea typeface="Times New Roman" charset="0"/>
                <a:cs typeface="Times New Roman" charset="0"/>
              </a:rPr>
              <a:t> </a:t>
            </a:r>
          </a:p>
          <a:p>
            <a:r>
              <a:rPr lang="en-US" sz="2000" b="1" baseline="30000" dirty="0" smtClean="0">
                <a:solidFill>
                  <a:schemeClr val="bg1"/>
                </a:solidFill>
                <a:latin typeface="Comic Sans MS" charset="0"/>
                <a:ea typeface="Comic Sans MS" charset="0"/>
                <a:cs typeface="Comic Sans MS" charset="0"/>
              </a:rPr>
              <a:t>13</a:t>
            </a:r>
            <a:r>
              <a:rPr lang="en-US" sz="2000" dirty="0" smtClean="0">
                <a:solidFill>
                  <a:schemeClr val="bg1"/>
                </a:solidFill>
                <a:latin typeface="Comic Sans MS" charset="0"/>
                <a:ea typeface="Comic Sans MS" charset="0"/>
                <a:cs typeface="Comic Sans MS" charset="0"/>
              </a:rPr>
              <a:t> .... Interpreting spiritual truths to those who are spiritual</a:t>
            </a:r>
            <a:endParaRPr lang="en-US" sz="2000" dirty="0" smtClean="0">
              <a:solidFill>
                <a:schemeClr val="bg1"/>
              </a:solidFill>
              <a:latin typeface="Comic Sans MS" charset="0"/>
              <a:ea typeface="Comic Sans MS" charset="0"/>
              <a:cs typeface="Comic Sans MS" charset="0"/>
            </a:endParaRPr>
          </a:p>
        </p:txBody>
      </p:sp>
      <p:sp>
        <p:nvSpPr>
          <p:cNvPr id="9" name="TextBox 8"/>
          <p:cNvSpPr txBox="1"/>
          <p:nvPr/>
        </p:nvSpPr>
        <p:spPr>
          <a:xfrm>
            <a:off x="0" y="2453825"/>
            <a:ext cx="9144000" cy="400110"/>
          </a:xfrm>
          <a:prstGeom prst="rect">
            <a:avLst/>
          </a:prstGeom>
          <a:noFill/>
        </p:spPr>
        <p:txBody>
          <a:bodyPr wrap="square" rtlCol="0">
            <a:spAutoFit/>
          </a:bodyPr>
          <a:lstStyle/>
          <a:p>
            <a:pPr marL="273050" indent="-273050">
              <a:buFont typeface="Arial" charset="0"/>
              <a:buChar char="•"/>
            </a:pPr>
            <a:r>
              <a:rPr lang="en-US" sz="2000" smtClean="0">
                <a:solidFill>
                  <a:schemeClr val="bg1"/>
                </a:solidFill>
                <a:latin typeface="Times New Roman" charset="0"/>
                <a:ea typeface="Times New Roman" charset="0"/>
                <a:cs typeface="Times New Roman" charset="0"/>
              </a:rPr>
              <a:t>Spiritual maturity and being taught God’s word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able to distinguish good from evil</a:t>
            </a:r>
          </a:p>
        </p:txBody>
      </p:sp>
      <p:sp>
        <p:nvSpPr>
          <p:cNvPr id="10" name="TextBox 9"/>
          <p:cNvSpPr txBox="1"/>
          <p:nvPr/>
        </p:nvSpPr>
        <p:spPr>
          <a:xfrm>
            <a:off x="-72008" y="1872491"/>
            <a:ext cx="2057923" cy="646331"/>
          </a:xfrm>
          <a:prstGeom prst="rect">
            <a:avLst/>
          </a:prstGeom>
          <a:noFill/>
        </p:spPr>
        <p:txBody>
          <a:bodyPr wrap="square" rtlCol="0">
            <a:spAutoFit/>
          </a:bodyPr>
          <a:lstStyle/>
          <a:p>
            <a:pPr algn="ctr"/>
            <a:r>
              <a:rPr lang="en-AU" dirty="0" smtClean="0">
                <a:solidFill>
                  <a:srgbClr val="FFFF00"/>
                </a:solidFill>
              </a:rPr>
              <a:t>But wait!!!</a:t>
            </a:r>
          </a:p>
          <a:p>
            <a:pPr algn="ctr"/>
            <a:r>
              <a:rPr lang="en-AU" dirty="0" smtClean="0">
                <a:solidFill>
                  <a:srgbClr val="FFFF00"/>
                </a:solidFill>
              </a:rPr>
              <a:t>There’s more!!!</a:t>
            </a:r>
            <a:endParaRPr lang="en-AU" dirty="0">
              <a:solidFill>
                <a:srgbClr val="FFFF00"/>
              </a:solidFill>
            </a:endParaRPr>
          </a:p>
        </p:txBody>
      </p:sp>
      <p:sp>
        <p:nvSpPr>
          <p:cNvPr id="11" name="Text Box 4"/>
          <p:cNvSpPr txBox="1">
            <a:spLocks noChangeArrowheads="1"/>
          </p:cNvSpPr>
          <p:nvPr/>
        </p:nvSpPr>
        <p:spPr bwMode="auto">
          <a:xfrm>
            <a:off x="38576" y="4153644"/>
            <a:ext cx="9105424" cy="400110"/>
          </a:xfrm>
          <a:prstGeom prst="rect">
            <a:avLst/>
          </a:prstGeom>
          <a:noFill/>
          <a:ln w="9525">
            <a:solidFill>
              <a:schemeClr val="bg1"/>
            </a:solidFill>
            <a:miter lim="800000"/>
            <a:headEnd/>
            <a:tailEnd/>
          </a:ln>
        </p:spPr>
        <p:txBody>
          <a:bodyPr wrap="square">
            <a:prstTxWarp prst="textNoShape">
              <a:avLst/>
            </a:prstTxWarp>
            <a:spAutoFit/>
          </a:bodyPr>
          <a:lstStyle/>
          <a:p>
            <a:pPr indent="152400" algn="ctr">
              <a:spcAft>
                <a:spcPts val="0"/>
              </a:spcAft>
            </a:pPr>
            <a:r>
              <a:rPr lang="en-AU" sz="2000" smtClean="0">
                <a:solidFill>
                  <a:schemeClr val="bg1"/>
                </a:solidFill>
                <a:latin typeface="Comic Sans MS" charset="0"/>
                <a:ea typeface="Comic Sans MS" charset="0"/>
                <a:cs typeface="Comic Sans MS" charset="0"/>
              </a:rPr>
              <a:t>V11....  </a:t>
            </a:r>
            <a:r>
              <a:rPr lang="en-AU" sz="2000" dirty="0" smtClean="0">
                <a:solidFill>
                  <a:schemeClr val="bg1"/>
                </a:solidFill>
                <a:latin typeface="Comic Sans MS" charset="0"/>
                <a:ea typeface="Comic Sans MS" charset="0"/>
                <a:cs typeface="Comic Sans MS" charset="0"/>
              </a:rPr>
              <a:t>no </a:t>
            </a:r>
            <a:r>
              <a:rPr lang="en-AU" sz="2000" dirty="0">
                <a:solidFill>
                  <a:schemeClr val="bg1"/>
                </a:solidFill>
                <a:latin typeface="Comic Sans MS" charset="0"/>
                <a:ea typeface="Comic Sans MS" charset="0"/>
                <a:cs typeface="Comic Sans MS" charset="0"/>
              </a:rPr>
              <a:t>one comprehends the thoughts of God except the Spirit of God.</a:t>
            </a:r>
            <a:endParaRPr lang="en-GB" sz="2000" dirty="0">
              <a:solidFill>
                <a:schemeClr val="bg1"/>
              </a:solidFill>
              <a:effectLst/>
              <a:latin typeface="Comic Sans MS" charset="0"/>
              <a:ea typeface="Comic Sans MS" charset="0"/>
              <a:cs typeface="Comic Sans MS" charset="0"/>
            </a:endParaRPr>
          </a:p>
        </p:txBody>
      </p:sp>
      <p:sp>
        <p:nvSpPr>
          <p:cNvPr id="12" name="TextBox 11"/>
          <p:cNvSpPr txBox="1"/>
          <p:nvPr/>
        </p:nvSpPr>
        <p:spPr>
          <a:xfrm>
            <a:off x="30865" y="4585940"/>
            <a:ext cx="9144000" cy="707886"/>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When god’s word is rightly taught, the </a:t>
            </a:r>
            <a:r>
              <a:rPr lang="en-US" sz="2000" u="sng" dirty="0" smtClean="0">
                <a:solidFill>
                  <a:schemeClr val="bg1"/>
                </a:solidFill>
                <a:latin typeface="Times New Roman" charset="0"/>
                <a:ea typeface="Times New Roman" charset="0"/>
                <a:cs typeface="Times New Roman" charset="0"/>
              </a:rPr>
              <a:t>spiritually mature</a:t>
            </a:r>
            <a:r>
              <a:rPr lang="en-US" sz="2000" dirty="0" smtClean="0">
                <a:solidFill>
                  <a:schemeClr val="bg1"/>
                </a:solidFill>
                <a:latin typeface="Times New Roman" charset="0"/>
                <a:ea typeface="Times New Roman" charset="0"/>
                <a:cs typeface="Times New Roman" charset="0"/>
              </a:rPr>
              <a:t> ‘get it’ &amp; obey God</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The </a:t>
            </a:r>
            <a:r>
              <a:rPr lang="en-US" sz="2000" u="sng" dirty="0" smtClean="0">
                <a:solidFill>
                  <a:schemeClr val="bg1"/>
                </a:solidFill>
                <a:latin typeface="Times New Roman" charset="0"/>
                <a:ea typeface="Times New Roman" charset="0"/>
                <a:cs typeface="Times New Roman" charset="0"/>
              </a:rPr>
              <a:t>spiritually </a:t>
            </a:r>
            <a:r>
              <a:rPr lang="en-US" sz="2000" b="1" u="sng" dirty="0" smtClean="0">
                <a:solidFill>
                  <a:schemeClr val="bg1"/>
                </a:solidFill>
                <a:latin typeface="Times New Roman" charset="0"/>
                <a:ea typeface="Times New Roman" charset="0"/>
                <a:cs typeface="Times New Roman" charset="0"/>
              </a:rPr>
              <a:t>im</a:t>
            </a:r>
            <a:r>
              <a:rPr lang="en-US" sz="2000" u="sng" dirty="0" smtClean="0">
                <a:solidFill>
                  <a:schemeClr val="bg1"/>
                </a:solidFill>
                <a:latin typeface="Times New Roman" charset="0"/>
                <a:ea typeface="Times New Roman" charset="0"/>
                <a:cs typeface="Times New Roman" charset="0"/>
              </a:rPr>
              <a:t>mature</a:t>
            </a:r>
            <a:r>
              <a:rPr lang="en-US" sz="2000" dirty="0" smtClean="0">
                <a:solidFill>
                  <a:schemeClr val="bg1"/>
                </a:solidFill>
                <a:latin typeface="Times New Roman" charset="0"/>
                <a:ea typeface="Times New Roman" charset="0"/>
                <a:cs typeface="Times New Roman" charset="0"/>
              </a:rPr>
              <a:t> don’t ‘get it’, and/or don’t obey</a:t>
            </a:r>
            <a:endParaRPr lang="en-US" sz="2000" dirty="0" smtClean="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688914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P spid="7" grpId="0" animBg="1"/>
      <p:bldP spid="2" grpId="0"/>
      <p:bldP spid="8" grpId="0"/>
      <p:bldP spid="9" grpId="0"/>
      <p:bldP spid="10" grpId="0"/>
      <p:bldP spid="11" grpId="0" animBg="1"/>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3260" y="-1976"/>
            <a:ext cx="9120740" cy="830997"/>
          </a:xfrm>
          <a:prstGeom prst="rect">
            <a:avLst/>
          </a:prstGeom>
          <a:noFill/>
          <a:ln w="15875">
            <a:solidFill>
              <a:srgbClr val="FFFF00"/>
            </a:solidFill>
          </a:ln>
        </p:spPr>
        <p:txBody>
          <a:bodyPr wrap="square" rtlCol="0">
            <a:spAutoFit/>
          </a:bodyPr>
          <a:lstStyle/>
          <a:p>
            <a:pPr algn="ctr"/>
            <a:r>
              <a:rPr lang="en-US" sz="2400" b="1" dirty="0" smtClean="0">
                <a:solidFill>
                  <a:srgbClr val="FFFF00"/>
                </a:solidFill>
                <a:latin typeface="Times New Roman" charset="0"/>
                <a:ea typeface="Times New Roman" charset="0"/>
                <a:cs typeface="Times New Roman" charset="0"/>
              </a:rPr>
              <a:t>Preaching the Gospel</a:t>
            </a:r>
          </a:p>
          <a:p>
            <a:pPr algn="ctr"/>
            <a:r>
              <a:rPr lang="en-US" sz="2400" dirty="0" smtClean="0">
                <a:solidFill>
                  <a:srgbClr val="FFFF00"/>
                </a:solidFill>
                <a:latin typeface="Times New Roman" charset="0"/>
                <a:ea typeface="Times New Roman" charset="0"/>
                <a:cs typeface="Times New Roman" charset="0"/>
              </a:rPr>
              <a:t>Not about the excellence of the speaker </a:t>
            </a:r>
            <a:r>
              <a:rPr lang="mr-IN" sz="2400" dirty="0" smtClean="0">
                <a:solidFill>
                  <a:srgbClr val="FFFF00"/>
                </a:solidFill>
                <a:latin typeface="Times New Roman" charset="0"/>
                <a:ea typeface="Times New Roman" charset="0"/>
                <a:cs typeface="Times New Roman" charset="0"/>
              </a:rPr>
              <a:t>–</a:t>
            </a:r>
            <a:r>
              <a:rPr lang="en-US" sz="2400" dirty="0" smtClean="0">
                <a:solidFill>
                  <a:srgbClr val="FFFF00"/>
                </a:solidFill>
                <a:latin typeface="Times New Roman" charset="0"/>
                <a:ea typeface="Times New Roman" charset="0"/>
                <a:cs typeface="Times New Roman" charset="0"/>
              </a:rPr>
              <a:t> but being a witness to Christ</a:t>
            </a:r>
            <a:endParaRPr lang="en-AU" sz="2400" dirty="0" smtClean="0">
              <a:solidFill>
                <a:srgbClr val="FFFF00"/>
              </a:solidFill>
              <a:latin typeface="Times New Roman" charset="0"/>
              <a:ea typeface="Times New Roman" charset="0"/>
              <a:cs typeface="Times New Roman" charset="0"/>
            </a:endParaRPr>
          </a:p>
        </p:txBody>
      </p:sp>
      <p:sp>
        <p:nvSpPr>
          <p:cNvPr id="6" name="TextBox 5"/>
          <p:cNvSpPr txBox="1"/>
          <p:nvPr/>
        </p:nvSpPr>
        <p:spPr>
          <a:xfrm>
            <a:off x="27306" y="829021"/>
            <a:ext cx="8984822" cy="1015663"/>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The weakness of the speaker.  The power of God</a:t>
            </a:r>
          </a:p>
          <a:p>
            <a:pPr marL="273050" indent="-273050">
              <a:buFont typeface="Arial" charset="0"/>
              <a:buChar char="•"/>
            </a:pPr>
            <a:r>
              <a:rPr lang="en-US" sz="2000" dirty="0" smtClean="0">
                <a:solidFill>
                  <a:schemeClr val="bg1"/>
                </a:solidFill>
                <a:latin typeface="Comic Sans MS" charset="0"/>
                <a:ea typeface="Comic Sans MS" charset="0"/>
                <a:cs typeface="Comic Sans MS" charset="0"/>
              </a:rPr>
              <a:t>demonstration of the Spirit and of power</a:t>
            </a:r>
            <a:r>
              <a:rPr lang="en-US" sz="2000" dirty="0" smtClean="0">
                <a:solidFill>
                  <a:schemeClr val="bg1"/>
                </a:solidFill>
                <a:latin typeface="Times New Roman" charset="0"/>
                <a:ea typeface="Times New Roman" charset="0"/>
                <a:cs typeface="Times New Roman" charset="0"/>
              </a:rPr>
              <a:t>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power to transform a life</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Being grounded in the gospel and the Power of God</a:t>
            </a:r>
          </a:p>
        </p:txBody>
      </p:sp>
      <p:sp>
        <p:nvSpPr>
          <p:cNvPr id="2" name="TextBox 1"/>
          <p:cNvSpPr txBox="1"/>
          <p:nvPr/>
        </p:nvSpPr>
        <p:spPr>
          <a:xfrm>
            <a:off x="-33898" y="1995736"/>
            <a:ext cx="9046026" cy="369332"/>
          </a:xfrm>
          <a:prstGeom prst="rect">
            <a:avLst/>
          </a:prstGeom>
          <a:noFill/>
        </p:spPr>
        <p:txBody>
          <a:bodyPr wrap="square" rtlCol="0">
            <a:spAutoFit/>
          </a:bodyPr>
          <a:lstStyle/>
          <a:p>
            <a:pPr algn="ctr"/>
            <a:r>
              <a:rPr lang="en-AU" b="1" dirty="0" smtClean="0">
                <a:solidFill>
                  <a:srgbClr val="FFFF00"/>
                </a:solidFill>
                <a:latin typeface="Times New Roman" charset="0"/>
                <a:ea typeface="Times New Roman" charset="0"/>
                <a:cs typeface="Times New Roman" charset="0"/>
              </a:rPr>
              <a:t>Only </a:t>
            </a:r>
            <a:r>
              <a:rPr lang="en-AU" b="1" u="sng" dirty="0" smtClean="0">
                <a:solidFill>
                  <a:srgbClr val="FFFF00"/>
                </a:solidFill>
                <a:latin typeface="Times New Roman" charset="0"/>
                <a:ea typeface="Times New Roman" charset="0"/>
                <a:cs typeface="Times New Roman" charset="0"/>
              </a:rPr>
              <a:t>the Spiritually Mature</a:t>
            </a:r>
            <a:r>
              <a:rPr lang="en-AU" b="1" dirty="0" smtClean="0">
                <a:solidFill>
                  <a:srgbClr val="FFFF00"/>
                </a:solidFill>
                <a:latin typeface="Times New Roman" charset="0"/>
                <a:ea typeface="Times New Roman" charset="0"/>
                <a:cs typeface="Times New Roman" charset="0"/>
              </a:rPr>
              <a:t> properly understand teaching from Gods word and obey </a:t>
            </a:r>
            <a:endParaRPr lang="en-AU" b="1" dirty="0">
              <a:solidFill>
                <a:srgbClr val="FFFF00"/>
              </a:solidFill>
              <a:latin typeface="Times New Roman" charset="0"/>
              <a:ea typeface="Times New Roman" charset="0"/>
              <a:cs typeface="Times New Roman" charset="0"/>
            </a:endParaRPr>
          </a:p>
        </p:txBody>
      </p:sp>
      <p:sp>
        <p:nvSpPr>
          <p:cNvPr id="9" name="TextBox 8"/>
          <p:cNvSpPr txBox="1"/>
          <p:nvPr/>
        </p:nvSpPr>
        <p:spPr>
          <a:xfrm>
            <a:off x="9710" y="1719087"/>
            <a:ext cx="9144000" cy="400110"/>
          </a:xfrm>
          <a:prstGeom prst="rect">
            <a:avLst/>
          </a:prstGeom>
          <a:noFill/>
        </p:spPr>
        <p:txBody>
          <a:bodyPr wrap="square" rtlCol="0">
            <a:spAutoFit/>
          </a:bodyPr>
          <a:lstStyle/>
          <a:p>
            <a:pPr marL="273050" indent="-273050">
              <a:buFont typeface="Arial" charset="0"/>
              <a:buChar char="•"/>
            </a:pPr>
            <a:r>
              <a:rPr lang="en-US" sz="2000" smtClean="0">
                <a:solidFill>
                  <a:schemeClr val="bg1"/>
                </a:solidFill>
                <a:latin typeface="Times New Roman" charset="0"/>
                <a:ea typeface="Times New Roman" charset="0"/>
                <a:cs typeface="Times New Roman" charset="0"/>
              </a:rPr>
              <a:t>Spiritual maturity and being taught God’s word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able to distinguish good from evil</a:t>
            </a:r>
          </a:p>
        </p:txBody>
      </p:sp>
      <p:sp>
        <p:nvSpPr>
          <p:cNvPr id="12" name="TextBox 11"/>
          <p:cNvSpPr txBox="1"/>
          <p:nvPr/>
        </p:nvSpPr>
        <p:spPr>
          <a:xfrm>
            <a:off x="0" y="2270249"/>
            <a:ext cx="9144000" cy="707886"/>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When god’s word is rightly taught, the </a:t>
            </a:r>
            <a:r>
              <a:rPr lang="en-US" sz="2000" u="sng" dirty="0" smtClean="0">
                <a:solidFill>
                  <a:schemeClr val="bg1"/>
                </a:solidFill>
                <a:latin typeface="Times New Roman" charset="0"/>
                <a:ea typeface="Times New Roman" charset="0"/>
                <a:cs typeface="Times New Roman" charset="0"/>
              </a:rPr>
              <a:t>spiritually mature</a:t>
            </a:r>
            <a:r>
              <a:rPr lang="en-US" sz="2000" dirty="0" smtClean="0">
                <a:solidFill>
                  <a:schemeClr val="bg1"/>
                </a:solidFill>
                <a:latin typeface="Times New Roman" charset="0"/>
                <a:ea typeface="Times New Roman" charset="0"/>
                <a:cs typeface="Times New Roman" charset="0"/>
              </a:rPr>
              <a:t> ‘get it’ &amp; obey God</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The </a:t>
            </a:r>
            <a:r>
              <a:rPr lang="en-US" sz="2000" u="sng" dirty="0" smtClean="0">
                <a:solidFill>
                  <a:schemeClr val="bg1"/>
                </a:solidFill>
                <a:latin typeface="Times New Roman" charset="0"/>
                <a:ea typeface="Times New Roman" charset="0"/>
                <a:cs typeface="Times New Roman" charset="0"/>
              </a:rPr>
              <a:t>spiritually </a:t>
            </a:r>
            <a:r>
              <a:rPr lang="en-US" sz="2000" b="1" u="sng" dirty="0" smtClean="0">
                <a:solidFill>
                  <a:schemeClr val="bg1"/>
                </a:solidFill>
                <a:latin typeface="Times New Roman" charset="0"/>
                <a:ea typeface="Times New Roman" charset="0"/>
                <a:cs typeface="Times New Roman" charset="0"/>
              </a:rPr>
              <a:t>im</a:t>
            </a:r>
            <a:r>
              <a:rPr lang="en-US" sz="2000" u="sng" dirty="0" smtClean="0">
                <a:solidFill>
                  <a:schemeClr val="bg1"/>
                </a:solidFill>
                <a:latin typeface="Times New Roman" charset="0"/>
                <a:ea typeface="Times New Roman" charset="0"/>
                <a:cs typeface="Times New Roman" charset="0"/>
              </a:rPr>
              <a:t>mature</a:t>
            </a:r>
            <a:r>
              <a:rPr lang="en-US" sz="2000" dirty="0" smtClean="0">
                <a:solidFill>
                  <a:schemeClr val="bg1"/>
                </a:solidFill>
                <a:latin typeface="Times New Roman" charset="0"/>
                <a:ea typeface="Times New Roman" charset="0"/>
                <a:cs typeface="Times New Roman" charset="0"/>
              </a:rPr>
              <a:t> don’t ‘get it’, and/or don’t obey</a:t>
            </a:r>
            <a:endParaRPr lang="en-US" sz="2000" dirty="0" smtClean="0">
              <a:solidFill>
                <a:schemeClr val="bg1"/>
              </a:solidFill>
              <a:latin typeface="Times New Roman" charset="0"/>
              <a:ea typeface="Times New Roman" charset="0"/>
              <a:cs typeface="Times New Roman" charset="0"/>
            </a:endParaRPr>
          </a:p>
        </p:txBody>
      </p:sp>
      <p:sp>
        <p:nvSpPr>
          <p:cNvPr id="13" name="TextBox 12"/>
          <p:cNvSpPr txBox="1"/>
          <p:nvPr/>
        </p:nvSpPr>
        <p:spPr>
          <a:xfrm>
            <a:off x="-3296" y="2978135"/>
            <a:ext cx="9046026" cy="677108"/>
          </a:xfrm>
          <a:prstGeom prst="rect">
            <a:avLst/>
          </a:prstGeom>
          <a:noFill/>
        </p:spPr>
        <p:txBody>
          <a:bodyPr wrap="square" rtlCol="0">
            <a:spAutoFit/>
          </a:bodyPr>
          <a:lstStyle/>
          <a:p>
            <a:pPr algn="ctr"/>
            <a:r>
              <a:rPr lang="en-AU" sz="2000" b="1" dirty="0" smtClean="0">
                <a:solidFill>
                  <a:srgbClr val="FFFF00"/>
                </a:solidFill>
                <a:latin typeface="Times New Roman" charset="0"/>
                <a:ea typeface="Times New Roman" charset="0"/>
                <a:cs typeface="Times New Roman" charset="0"/>
              </a:rPr>
              <a:t>Spiritual maturity = Christ-likeness , demonstrated by the fruit of the Spirit</a:t>
            </a:r>
          </a:p>
          <a:p>
            <a:pPr algn="ctr"/>
            <a:r>
              <a:rPr lang="en-AU" dirty="0" smtClean="0">
                <a:solidFill>
                  <a:srgbClr val="FFFF00"/>
                </a:solidFill>
                <a:latin typeface="Times New Roman" charset="0"/>
                <a:ea typeface="Times New Roman" charset="0"/>
                <a:cs typeface="Times New Roman" charset="0"/>
              </a:rPr>
              <a:t>Love;  joy;  peace;  patience;  kindness;  goodness;  faithfulness;  gentleness;  self-control</a:t>
            </a:r>
            <a:endParaRPr lang="en-AU" dirty="0">
              <a:solidFill>
                <a:srgbClr val="FFFF00"/>
              </a:solidFill>
              <a:latin typeface="Times New Roman" charset="0"/>
              <a:ea typeface="Times New Roman" charset="0"/>
              <a:cs typeface="Times New Roman" charset="0"/>
            </a:endParaRPr>
          </a:p>
        </p:txBody>
      </p:sp>
      <p:sp>
        <p:nvSpPr>
          <p:cNvPr id="3" name="Rectangle 2"/>
          <p:cNvSpPr/>
          <p:nvPr/>
        </p:nvSpPr>
        <p:spPr>
          <a:xfrm>
            <a:off x="179512" y="3686021"/>
            <a:ext cx="8863218" cy="369332"/>
          </a:xfrm>
          <a:prstGeom prst="rect">
            <a:avLst/>
          </a:prstGeom>
          <a:ln>
            <a:solidFill>
              <a:schemeClr val="bg1"/>
            </a:solidFill>
          </a:ln>
        </p:spPr>
        <p:txBody>
          <a:bodyPr wrap="square">
            <a:spAutoFit/>
          </a:bodyPr>
          <a:lstStyle/>
          <a:p>
            <a:r>
              <a:rPr lang="en-AU" b="1" baseline="30000">
                <a:solidFill>
                  <a:schemeClr val="bg1"/>
                </a:solidFill>
                <a:latin typeface="Comic Sans MS" charset="0"/>
                <a:ea typeface="Comic Sans MS" charset="0"/>
                <a:cs typeface="Comic Sans MS" charset="0"/>
              </a:rPr>
              <a:t>15 </a:t>
            </a:r>
            <a:r>
              <a:rPr lang="en-AU">
                <a:solidFill>
                  <a:schemeClr val="bg1"/>
                </a:solidFill>
                <a:latin typeface="Comic Sans MS" charset="0"/>
                <a:ea typeface="Comic Sans MS" charset="0"/>
                <a:cs typeface="Comic Sans MS" charset="0"/>
              </a:rPr>
              <a:t>The spiritual person judges all things, but is himself to be judged by no one.</a:t>
            </a:r>
            <a:endParaRPr lang="en-AU">
              <a:latin typeface="Comic Sans MS" charset="0"/>
              <a:ea typeface="Comic Sans MS" charset="0"/>
              <a:cs typeface="Comic Sans MS" charset="0"/>
            </a:endParaRPr>
          </a:p>
        </p:txBody>
      </p:sp>
      <p:sp>
        <p:nvSpPr>
          <p:cNvPr id="15" name="TextBox 14"/>
          <p:cNvSpPr txBox="1"/>
          <p:nvPr/>
        </p:nvSpPr>
        <p:spPr>
          <a:xfrm>
            <a:off x="18137" y="4081636"/>
            <a:ext cx="9144000" cy="1631216"/>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If we live by the Spirit, and our actions are the very Christ-like actions of </a:t>
            </a:r>
            <a:r>
              <a:rPr lang="en-US" sz="2000" i="1" dirty="0" smtClean="0">
                <a:solidFill>
                  <a:schemeClr val="bg1"/>
                </a:solidFill>
                <a:latin typeface="Times New Roman" charset="0"/>
                <a:ea typeface="Times New Roman" charset="0"/>
                <a:cs typeface="Times New Roman" charset="0"/>
              </a:rPr>
              <a:t>love, joy, peace, patience, kindness, goodness, faithfulness, gentleness, self-control</a:t>
            </a:r>
            <a:r>
              <a:rPr lang="en-US" sz="2000" dirty="0" smtClean="0">
                <a:solidFill>
                  <a:schemeClr val="bg1"/>
                </a:solidFill>
                <a:latin typeface="Times New Roman" charset="0"/>
                <a:ea typeface="Times New Roman" charset="0"/>
                <a:cs typeface="Times New Roman" charset="0"/>
              </a:rPr>
              <a:t>, when we hear God’s word taught, we will understand God’s word and how it should be applied.  Thus nobody will have grounds to judge us.</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The immature presume to know the mind of God &amp; apply it, in an </a:t>
            </a:r>
            <a:r>
              <a:rPr lang="en-US" sz="2000" dirty="0" err="1" smtClean="0">
                <a:solidFill>
                  <a:schemeClr val="bg1"/>
                </a:solidFill>
                <a:latin typeface="Times New Roman" charset="0"/>
                <a:ea typeface="Times New Roman" charset="0"/>
                <a:cs typeface="Times New Roman" charset="0"/>
              </a:rPr>
              <a:t>unchrist</a:t>
            </a:r>
            <a:r>
              <a:rPr lang="en-US" sz="2000" dirty="0" smtClean="0">
                <a:solidFill>
                  <a:schemeClr val="bg1"/>
                </a:solidFill>
                <a:latin typeface="Times New Roman" charset="0"/>
                <a:ea typeface="Times New Roman" charset="0"/>
                <a:cs typeface="Times New Roman" charset="0"/>
              </a:rPr>
              <a:t>-like way</a:t>
            </a:r>
            <a:endParaRPr lang="en-US" sz="2000" dirty="0" smtClean="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866414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5" grpId="0"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53725</TotalTime>
  <Words>377</Words>
  <Application>Microsoft Macintosh PowerPoint</Application>
  <PresentationFormat>On-screen Show (16:10)</PresentationFormat>
  <Paragraphs>43</Paragraphs>
  <Slides>7</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Calibri</vt:lpstr>
      <vt:lpstr>Comic Sans MS</vt:lpstr>
      <vt:lpstr>Times New Roman</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694</cp:revision>
  <cp:lastPrinted>2017-11-18T06:20:00Z</cp:lastPrinted>
  <dcterms:created xsi:type="dcterms:W3CDTF">2016-11-04T06:28:01Z</dcterms:created>
  <dcterms:modified xsi:type="dcterms:W3CDTF">2017-11-18T06:22:25Z</dcterms:modified>
</cp:coreProperties>
</file>